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  <p:sldMasterId id="2147483676" r:id="rId5"/>
    <p:sldMasterId id="2147483688" r:id="rId6"/>
  </p:sldMasterIdLst>
  <p:notesMasterIdLst>
    <p:notesMasterId r:id="rId24"/>
  </p:notesMasterIdLst>
  <p:handoutMasterIdLst>
    <p:handoutMasterId r:id="rId25"/>
  </p:handout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15" autoAdjust="0"/>
    <p:restoredTop sz="84767" autoAdjust="0"/>
  </p:normalViewPr>
  <p:slideViewPr>
    <p:cSldViewPr snapToGrid="0">
      <p:cViewPr varScale="1">
        <p:scale>
          <a:sx n="106" d="100"/>
          <a:sy n="106" d="100"/>
        </p:scale>
        <p:origin x="31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1/6/26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1/6/26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F583FDF-C794-4A2A-2180-FCCF1C543F8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17890" y="6179331"/>
            <a:ext cx="3018408" cy="43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945F07-815A-7550-CD3A-C48F405A4046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77243" y="6418966"/>
            <a:ext cx="2166668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583B52B9-239C-4A0E-E2A8-746D2067063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9888529" y="6418966"/>
            <a:ext cx="2144095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BB9074-350A-4434-B8B6-CB7D119120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Thomas H. Edwards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E5563F2D-74A4-4456-8E84-011744607F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B8AD64B-126F-46E3-AF79-AA6D9FD2CF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20260106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D15680C-A0D6-42A4-9DCD-2D4FA8EE13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P697-1: QC first pass</a:t>
            </a:r>
          </a:p>
        </p:txBody>
      </p:sp>
    </p:spTree>
    <p:extLst>
      <p:ext uri="{BB962C8B-B14F-4D97-AF65-F5344CB8AC3E}">
        <p14:creationId xmlns:p14="http://schemas.microsoft.com/office/powerpoint/2010/main" val="337068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31F6F5-C862-3FF8-30A5-6656685844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53A59-1AB9-E8E2-3581-0F31E0CC91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862457-2B62-EECA-0475-8F34EB24A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 correlation plots, pools 1 and 2</a:t>
            </a:r>
          </a:p>
        </p:txBody>
      </p:sp>
      <p:pic>
        <p:nvPicPr>
          <p:cNvPr id="10" name="Picture 9" descr="A diagram of a graph&#10;&#10;AI-generated content may be incorrect.">
            <a:extLst>
              <a:ext uri="{FF2B5EF4-FFF2-40B4-BE49-F238E27FC236}">
                <a16:creationId xmlns:a16="http://schemas.microsoft.com/office/drawing/2014/main" id="{044BEFA4-1396-F969-9EA2-D11D25DB1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05" y="3706368"/>
            <a:ext cx="8229600" cy="2743200"/>
          </a:xfrm>
          <a:prstGeom prst="rect">
            <a:avLst/>
          </a:prstGeom>
        </p:spPr>
      </p:pic>
      <p:pic>
        <p:nvPicPr>
          <p:cNvPr id="12" name="Picture 11" descr="A diagram of a graph&#10;&#10;AI-generated content may be incorrect.">
            <a:extLst>
              <a:ext uri="{FF2B5EF4-FFF2-40B4-BE49-F238E27FC236}">
                <a16:creationId xmlns:a16="http://schemas.microsoft.com/office/drawing/2014/main" id="{6B4A55CD-F43F-0EF5-4BCC-4982D394F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05" y="963168"/>
            <a:ext cx="8229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26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745E525-C002-47D3-D764-7BD7911149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77CA4-198C-DAC7-8285-EFB83C7616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2728B3-3342-354B-38BE-3923CA953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 correlation plots, pools 1 and 2</a:t>
            </a:r>
          </a:p>
        </p:txBody>
      </p:sp>
      <p:pic>
        <p:nvPicPr>
          <p:cNvPr id="5" name="Picture 4" descr="A diagram of a graph&#10;&#10;AI-generated content may be incorrect.">
            <a:extLst>
              <a:ext uri="{FF2B5EF4-FFF2-40B4-BE49-F238E27FC236}">
                <a16:creationId xmlns:a16="http://schemas.microsoft.com/office/drawing/2014/main" id="{489DCF7F-E796-5C88-7B4F-7E551434E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05" y="3693694"/>
            <a:ext cx="8229600" cy="2743200"/>
          </a:xfrm>
          <a:prstGeom prst="rect">
            <a:avLst/>
          </a:prstGeom>
        </p:spPr>
      </p:pic>
      <p:pic>
        <p:nvPicPr>
          <p:cNvPr id="6" name="Picture 5" descr="A diagram of a graph&#10;&#10;AI-generated content may be incorrect.">
            <a:extLst>
              <a:ext uri="{FF2B5EF4-FFF2-40B4-BE49-F238E27FC236}">
                <a16:creationId xmlns:a16="http://schemas.microsoft.com/office/drawing/2014/main" id="{BF604395-D6DE-224D-AE23-507367F1D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05" y="950494"/>
            <a:ext cx="8229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46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F64C9-C2DF-8603-F844-9035E68746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BA3E4FC-F345-E011-E7EE-DBABBDA0D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 metrics summarized</a:t>
            </a:r>
          </a:p>
        </p:txBody>
      </p:sp>
      <p:pic>
        <p:nvPicPr>
          <p:cNvPr id="6" name="Picture 5" descr="A group of graphs showing different sizes of rhombuses&#10;&#10;AI-generated content may be incorrect.">
            <a:extLst>
              <a:ext uri="{FF2B5EF4-FFF2-40B4-BE49-F238E27FC236}">
                <a16:creationId xmlns:a16="http://schemas.microsoft.com/office/drawing/2014/main" id="{0031422A-6E50-D5DB-E8FF-E624C763F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950" y="1143000"/>
            <a:ext cx="84201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769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B5803B-5E89-0C60-0638-0ECA7DB2291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Profiles look good/consistent; peak is upstream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D09D9E-E496-FE7A-55E7-7CA70205D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Atac</a:t>
            </a:r>
            <a:r>
              <a:rPr lang="en-US" dirty="0"/>
              <a:t>: TSS enrichment profiles</a:t>
            </a:r>
          </a:p>
        </p:txBody>
      </p:sp>
      <p:pic>
        <p:nvPicPr>
          <p:cNvPr id="6" name="Picture 5" descr="A graph of a line graph&#10;&#10;AI-generated content may be incorrect.">
            <a:extLst>
              <a:ext uri="{FF2B5EF4-FFF2-40B4-BE49-F238E27FC236}">
                <a16:creationId xmlns:a16="http://schemas.microsoft.com/office/drawing/2014/main" id="{C5571E17-13DD-68CF-7542-9E34EB3416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363" y="1719553"/>
            <a:ext cx="9343273" cy="46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61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480E4-1BA0-045D-0796-7F651AC295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Overall good—we’ll keep an eye on pools 1 and 3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50F5DA-0587-6022-77D8-B80FB50F3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Atac</a:t>
            </a:r>
            <a:r>
              <a:rPr lang="en-US" dirty="0"/>
              <a:t> </a:t>
            </a:r>
            <a:r>
              <a:rPr lang="en-US" dirty="0" err="1"/>
              <a:t>tss</a:t>
            </a:r>
            <a:r>
              <a:rPr lang="en-US" dirty="0"/>
              <a:t> enrichment vs fragments/peak</a:t>
            </a:r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B553DD57-C906-1F63-9859-D96D0BD96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064" y="1543575"/>
            <a:ext cx="6643031" cy="531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748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CCC53A-4E55-E70A-76A5-CD5ECA5A07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Overall good—we’ll keep an eye on pools 1 and 3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9989D4-5654-ADCE-B125-062D28323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Tss</a:t>
            </a:r>
            <a:r>
              <a:rPr lang="en-US" dirty="0"/>
              <a:t> enrichment vs nucleosome signal</a:t>
            </a:r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6BF461B7-62F0-18F6-A355-2B3B07CA26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601" y="1499615"/>
            <a:ext cx="6708607" cy="536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193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7E015C-B7F1-9414-3C74-AD787C490E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Again, looks good, pools 1 and 3 are a little lower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FB0CB72-928F-E58E-FAE6-D53A5C739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Nucleosome signal, </a:t>
            </a:r>
            <a:r>
              <a:rPr lang="en-US" dirty="0" err="1"/>
              <a:t>nfr</a:t>
            </a:r>
            <a:r>
              <a:rPr lang="en-US" dirty="0"/>
              <a:t> fragments, and mono fragments</a:t>
            </a:r>
          </a:p>
        </p:txBody>
      </p:sp>
      <p:pic>
        <p:nvPicPr>
          <p:cNvPr id="6" name="Picture 5" descr="A diagram of different colored shapes&#10;&#10;AI-generated content may be incorrect.">
            <a:extLst>
              <a:ext uri="{FF2B5EF4-FFF2-40B4-BE49-F238E27FC236}">
                <a16:creationId xmlns:a16="http://schemas.microsoft.com/office/drawing/2014/main" id="{789379DD-3780-787F-911D-91D9FF437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38" y="1585869"/>
            <a:ext cx="11440332" cy="476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151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F6F37E-8E88-21ED-3E04-B9711CCE3D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8546C4-0A70-2C48-6A2C-DCD637C6C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 </a:t>
            </a:r>
            <a:r>
              <a:rPr lang="en-US" dirty="0" err="1"/>
              <a:t>gex-atac</a:t>
            </a:r>
            <a:r>
              <a:rPr lang="en-US" dirty="0"/>
              <a:t> qc summary</a:t>
            </a:r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462024DB-325B-FC89-8F31-63A20E52C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38" y="1679608"/>
            <a:ext cx="8630654" cy="5178392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DB5B63D-D609-2AEA-9203-72DDECCB5A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15511"/>
              </p:ext>
            </p:extLst>
          </p:nvPr>
        </p:nvGraphicFramePr>
        <p:xfrm>
          <a:off x="9285369" y="3711591"/>
          <a:ext cx="2770272" cy="1114425"/>
        </p:xfrm>
        <a:graphic>
          <a:graphicData uri="http://schemas.openxmlformats.org/drawingml/2006/table">
            <a:tbl>
              <a:tblPr/>
              <a:tblGrid>
                <a:gridCol w="923424">
                  <a:extLst>
                    <a:ext uri="{9D8B030D-6E8A-4147-A177-3AD203B41FA5}">
                      <a16:colId xmlns:a16="http://schemas.microsoft.com/office/drawing/2014/main" val="3931209760"/>
                    </a:ext>
                  </a:extLst>
                </a:gridCol>
                <a:gridCol w="923424">
                  <a:extLst>
                    <a:ext uri="{9D8B030D-6E8A-4147-A177-3AD203B41FA5}">
                      <a16:colId xmlns:a16="http://schemas.microsoft.com/office/drawing/2014/main" val="3082049040"/>
                    </a:ext>
                  </a:extLst>
                </a:gridCol>
                <a:gridCol w="923424">
                  <a:extLst>
                    <a:ext uri="{9D8B030D-6E8A-4147-A177-3AD203B41FA5}">
                      <a16:colId xmlns:a16="http://schemas.microsoft.com/office/drawing/2014/main" val="54910165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jointQC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pct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89351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ATAC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3514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6.6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50561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Both pass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43712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82.3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0201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GEX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5258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9.9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999015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Neither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602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9125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2151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Qc: results first with initial thresholding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0AF28A8-CE11-1E6F-81C3-847027FC30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1222942"/>
              </p:ext>
            </p:extLst>
          </p:nvPr>
        </p:nvGraphicFramePr>
        <p:xfrm>
          <a:off x="582862" y="1467979"/>
          <a:ext cx="4260852" cy="3789045"/>
        </p:xfrm>
        <a:graphic>
          <a:graphicData uri="http://schemas.openxmlformats.org/drawingml/2006/table">
            <a:tbl>
              <a:tblPr/>
              <a:tblGrid>
                <a:gridCol w="1065213">
                  <a:extLst>
                    <a:ext uri="{9D8B030D-6E8A-4147-A177-3AD203B41FA5}">
                      <a16:colId xmlns:a16="http://schemas.microsoft.com/office/drawing/2014/main" val="128819440"/>
                    </a:ext>
                  </a:extLst>
                </a:gridCol>
                <a:gridCol w="1065213">
                  <a:extLst>
                    <a:ext uri="{9D8B030D-6E8A-4147-A177-3AD203B41FA5}">
                      <a16:colId xmlns:a16="http://schemas.microsoft.com/office/drawing/2014/main" val="1890167496"/>
                    </a:ext>
                  </a:extLst>
                </a:gridCol>
                <a:gridCol w="1065213">
                  <a:extLst>
                    <a:ext uri="{9D8B030D-6E8A-4147-A177-3AD203B41FA5}">
                      <a16:colId xmlns:a16="http://schemas.microsoft.com/office/drawing/2014/main" val="3093594078"/>
                    </a:ext>
                  </a:extLst>
                </a:gridCol>
                <a:gridCol w="1065213">
                  <a:extLst>
                    <a:ext uri="{9D8B030D-6E8A-4147-A177-3AD203B41FA5}">
                      <a16:colId xmlns:a16="http://schemas.microsoft.com/office/drawing/2014/main" val="290652434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jointQC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pct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92752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ATAC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702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73868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Both pass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10043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270926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GEX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1179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9.9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085204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Neither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870434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ATAC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982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04023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Both pass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11558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83.3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121949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GEX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1158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8.3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229356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Neither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179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15030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ATAC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485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4.7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87092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Both pass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8705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84.8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874121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GEX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1040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803129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Neither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001334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ATAC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1345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7.9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91496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Both pass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13406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78.9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40169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GEX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1881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709560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pool697-1_4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Neither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3705162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F11F9CB-AF5A-85E1-4346-93E5DC8F27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2975829"/>
              </p:ext>
            </p:extLst>
          </p:nvPr>
        </p:nvGraphicFramePr>
        <p:xfrm>
          <a:off x="5351044" y="1467979"/>
          <a:ext cx="2770272" cy="1114425"/>
        </p:xfrm>
        <a:graphic>
          <a:graphicData uri="http://schemas.openxmlformats.org/drawingml/2006/table">
            <a:tbl>
              <a:tblPr/>
              <a:tblGrid>
                <a:gridCol w="923424">
                  <a:extLst>
                    <a:ext uri="{9D8B030D-6E8A-4147-A177-3AD203B41FA5}">
                      <a16:colId xmlns:a16="http://schemas.microsoft.com/office/drawing/2014/main" val="3931209760"/>
                    </a:ext>
                  </a:extLst>
                </a:gridCol>
                <a:gridCol w="923424">
                  <a:extLst>
                    <a:ext uri="{9D8B030D-6E8A-4147-A177-3AD203B41FA5}">
                      <a16:colId xmlns:a16="http://schemas.microsoft.com/office/drawing/2014/main" val="3082049040"/>
                    </a:ext>
                  </a:extLst>
                </a:gridCol>
                <a:gridCol w="923424">
                  <a:extLst>
                    <a:ext uri="{9D8B030D-6E8A-4147-A177-3AD203B41FA5}">
                      <a16:colId xmlns:a16="http://schemas.microsoft.com/office/drawing/2014/main" val="54910165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jointQC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pct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89351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ATAC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3514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6.6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50561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Both pass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43712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82.3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0201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GEX only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5258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9.9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999015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Neither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602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9125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6209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40BA9-FEF9-BE42-4115-F9546C8E2C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Quality is overall good with high pool-pool consistency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4ED8A3-6916-4C99-5DE3-46C934613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Nfeatures</a:t>
            </a:r>
            <a:r>
              <a:rPr lang="en-US" dirty="0"/>
              <a:t>/cell</a:t>
            </a:r>
          </a:p>
        </p:txBody>
      </p:sp>
      <p:pic>
        <p:nvPicPr>
          <p:cNvPr id="6" name="Picture 5" descr="A group of graphs showing different sizes of data&#10;&#10;AI-generated content may be incorrect.">
            <a:extLst>
              <a:ext uri="{FF2B5EF4-FFF2-40B4-BE49-F238E27FC236}">
                <a16:creationId xmlns:a16="http://schemas.microsoft.com/office/drawing/2014/main" id="{4A683ED5-EBAD-2B0F-7AF8-A011EABBF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147" y="1607899"/>
            <a:ext cx="10197515" cy="467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38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1C67D-0291-E07C-1A81-294D2E2C43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Quality is consistent with PBMCs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93A2B8-77C5-30DD-F449-4FABA4B72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 mitochondrial reads</a:t>
            </a:r>
          </a:p>
        </p:txBody>
      </p:sp>
      <p:pic>
        <p:nvPicPr>
          <p:cNvPr id="6" name="Picture 5" descr="A group of graphs showing different types of data&#10;&#10;AI-generated content may be incorrect.">
            <a:extLst>
              <a:ext uri="{FF2B5EF4-FFF2-40B4-BE49-F238E27FC236}">
                <a16:creationId xmlns:a16="http://schemas.microsoft.com/office/drawing/2014/main" id="{B61F5369-8833-92EA-0B49-A047D96C30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71" y="1681747"/>
            <a:ext cx="10059857" cy="461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701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EB632-5563-11A7-5C55-30A60AF20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Quality here looks good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8772D75-02DA-C2FE-0CDF-F28C1F18E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 </a:t>
            </a:r>
            <a:r>
              <a:rPr lang="en-US" dirty="0" err="1"/>
              <a:t>nfeatures</a:t>
            </a:r>
            <a:r>
              <a:rPr lang="en-US" dirty="0"/>
              <a:t>/%</a:t>
            </a:r>
            <a:r>
              <a:rPr lang="en-US" dirty="0" err="1"/>
              <a:t>mito</a:t>
            </a:r>
            <a:r>
              <a:rPr lang="en-US" dirty="0"/>
              <a:t> thresholding</a:t>
            </a:r>
          </a:p>
        </p:txBody>
      </p:sp>
      <p:pic>
        <p:nvPicPr>
          <p:cNvPr id="6" name="Picture 5" descr="A group of graphs showing numbers and numbers&#10;&#10;AI-generated content may be incorrect.">
            <a:extLst>
              <a:ext uri="{FF2B5EF4-FFF2-40B4-BE49-F238E27FC236}">
                <a16:creationId xmlns:a16="http://schemas.microsoft.com/office/drawing/2014/main" id="{C9E3908C-46EF-FB3E-E9AE-9B7E06ADF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933" y="1499615"/>
            <a:ext cx="6455944" cy="5164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958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25D2D-4C85-6B01-3282-53356825AF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Quality looks good and pools are consistent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C038798-7DDD-45D2-065F-F0BCA87E4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 ribosomal reads</a:t>
            </a:r>
          </a:p>
        </p:txBody>
      </p:sp>
      <p:pic>
        <p:nvPicPr>
          <p:cNvPr id="6" name="Picture 5" descr="A graph of a number of data&#10;&#10;AI-generated content may be incorrect.">
            <a:extLst>
              <a:ext uri="{FF2B5EF4-FFF2-40B4-BE49-F238E27FC236}">
                <a16:creationId xmlns:a16="http://schemas.microsoft.com/office/drawing/2014/main" id="{9F49133F-E3D3-254A-C115-8161CC0FA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752" y="1756110"/>
            <a:ext cx="10094495" cy="462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642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42520-1C51-A4CD-DB65-860C7AB1F7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No worries here!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5FB002-B066-DB60-AC11-0511A4C05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 hemoglobin reads</a:t>
            </a:r>
          </a:p>
        </p:txBody>
      </p:sp>
      <p:pic>
        <p:nvPicPr>
          <p:cNvPr id="6" name="Picture 5" descr="A group of graphs showing different sizes of objects&#10;&#10;AI-generated content may be incorrect.">
            <a:extLst>
              <a:ext uri="{FF2B5EF4-FFF2-40B4-BE49-F238E27FC236}">
                <a16:creationId xmlns:a16="http://schemas.microsoft.com/office/drawing/2014/main" id="{9496D3B1-90F5-5AB7-F42C-AC719C64E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94" y="1611730"/>
            <a:ext cx="10214811" cy="468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352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47FB7-E3B0-0B21-F961-1BDBFE5EBA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Likely no worries about saturation from this metric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8FDCF88-5C22-2903-9915-7767E1DF8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 of counts in top 20 most-expressed genes</a:t>
            </a:r>
          </a:p>
        </p:txBody>
      </p:sp>
      <p:pic>
        <p:nvPicPr>
          <p:cNvPr id="6" name="Picture 5" descr="A graph of a number of objects&#10;&#10;AI-generated content may be incorrect.">
            <a:extLst>
              <a:ext uri="{FF2B5EF4-FFF2-40B4-BE49-F238E27FC236}">
                <a16:creationId xmlns:a16="http://schemas.microsoft.com/office/drawing/2014/main" id="{8C86961A-3F38-86E8-E0DC-611F7C7D0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37" y="1635793"/>
            <a:ext cx="10353925" cy="474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994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512DE-B440-8347-CD64-740FE922C6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Again, we don’t appear to have a saturation issue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476920-343A-6E41-C50F-28377ED4F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(ratio of genes to </a:t>
            </a:r>
            <a:r>
              <a:rPr lang="en-US" dirty="0" err="1"/>
              <a:t>umis</a:t>
            </a:r>
            <a:r>
              <a:rPr lang="en-US" dirty="0"/>
              <a:t>)</a:t>
            </a:r>
          </a:p>
        </p:txBody>
      </p:sp>
      <p:pic>
        <p:nvPicPr>
          <p:cNvPr id="6" name="Picture 5" descr="A graph of a number of objects&#10;&#10;AI-generated content may be incorrect.">
            <a:extLst>
              <a:ext uri="{FF2B5EF4-FFF2-40B4-BE49-F238E27FC236}">
                <a16:creationId xmlns:a16="http://schemas.microsoft.com/office/drawing/2014/main" id="{40FB4DD1-EC45-2774-E28F-895C45B31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491" y="1647825"/>
            <a:ext cx="10571018" cy="484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001210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14801FC5-99FA-40A4-9451-BC4E6296550E}" vid="{8A437FF7-1806-46EC-AA60-2A4D744BC0A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14801FC5-99FA-40A4-9451-BC4E6296550E}" vid="{9E94BA4D-75F6-454A-AE21-6B73FD5D5056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14801FC5-99FA-40A4-9451-BC4E6296550E}" vid="{A864CAC2-117E-424C-A901-5A9D82D85C7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73411bd-e4e7-4440-a44f-ec5de4b53bdb" xsi:nil="true"/>
    <lcf76f155ced4ddcb4097134ff3c332f xmlns="1484d63d-ec45-41bd-8ecc-8e0ca8cc7f7b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BE0E21F7D453349AE65BF83078AAA7C" ma:contentTypeVersion="11" ma:contentTypeDescription="Create a new document." ma:contentTypeScope="" ma:versionID="2d50062ffdebf8f72aba76257162c9e7">
  <xsd:schema xmlns:xsd="http://www.w3.org/2001/XMLSchema" xmlns:xs="http://www.w3.org/2001/XMLSchema" xmlns:p="http://schemas.microsoft.com/office/2006/metadata/properties" xmlns:ns2="1484d63d-ec45-41bd-8ecc-8e0ca8cc7f7b" xmlns:ns3="c73411bd-e4e7-4440-a44f-ec5de4b53bdb" targetNamespace="http://schemas.microsoft.com/office/2006/metadata/properties" ma:root="true" ma:fieldsID="1debc354cd377eb00f3d35f2f8be588f" ns2:_="" ns3:_="">
    <xsd:import namespace="1484d63d-ec45-41bd-8ecc-8e0ca8cc7f7b"/>
    <xsd:import namespace="c73411bd-e4e7-4440-a44f-ec5de4b53b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84d63d-ec45-41bd-8ecc-8e0ca8cc7f7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29fe2a10-8fe2-4591-9c4f-b7fd9b9e96a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3411bd-e4e7-4440-a44f-ec5de4b53bdb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f7b0d54-9893-48c8-b13b-e9c831117d19}" ma:internalName="TaxCatchAll" ma:showField="CatchAllData" ma:web="c73411bd-e4e7-4440-a44f-ec5de4b53bd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B7C8619-EBBE-4FF2-9A6D-04CE32EFBCF3}">
  <ds:schemaRefs>
    <ds:schemaRef ds:uri="http://schemas.microsoft.com/office/2006/metadata/properties"/>
    <ds:schemaRef ds:uri="http://schemas.microsoft.com/office/infopath/2007/PartnerControls"/>
    <ds:schemaRef ds:uri="c73411bd-e4e7-4440-a44f-ec5de4b53bdb"/>
    <ds:schemaRef ds:uri="1484d63d-ec45-41bd-8ecc-8e0ca8cc7f7b"/>
  </ds:schemaRefs>
</ds:datastoreItem>
</file>

<file path=customXml/itemProps2.xml><?xml version="1.0" encoding="utf-8"?>
<ds:datastoreItem xmlns:ds="http://schemas.openxmlformats.org/officeDocument/2006/customXml" ds:itemID="{A1A0F441-98D7-49FA-98EF-E06F514C4D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6AAC6A2-5326-4CC2-8E5F-E2E0689854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84d63d-ec45-41bd-8ecc-8e0ca8cc7f7b"/>
    <ds:schemaRef ds:uri="c73411bd-e4e7-4440-a44f-ec5de4b53b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19</TotalTime>
  <Words>307</Words>
  <Application>Microsoft Macintosh PowerPoint</Application>
  <PresentationFormat>Widescreen</PresentationFormat>
  <Paragraphs>128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Aptos Narrow</vt:lpstr>
      <vt:lpstr>Arial</vt:lpstr>
      <vt:lpstr>Calibri</vt:lpstr>
      <vt:lpstr>MADE Outer Sans</vt:lpstr>
      <vt:lpstr>Title Slides</vt:lpstr>
      <vt:lpstr>Content Slides</vt:lpstr>
      <vt:lpstr>Divider Slides</vt:lpstr>
      <vt:lpstr>PowerPoint Presentation</vt:lpstr>
      <vt:lpstr>Qc: results first with initial thresholding</vt:lpstr>
      <vt:lpstr>Nfeatures/cell</vt:lpstr>
      <vt:lpstr>Percent mitochondrial reads</vt:lpstr>
      <vt:lpstr>Combined nfeatures/%mito thresholding</vt:lpstr>
      <vt:lpstr>Percent ribosomal reads</vt:lpstr>
      <vt:lpstr>Percent hemoglobin reads</vt:lpstr>
      <vt:lpstr>Percent of counts in top 20 most-expressed genes</vt:lpstr>
      <vt:lpstr>Complexity (ratio of genes to umis)</vt:lpstr>
      <vt:lpstr>Qc correlation plots, pools 1 and 2</vt:lpstr>
      <vt:lpstr>Qc correlation plots, pools 1 and 2</vt:lpstr>
      <vt:lpstr>Qc metrics summarized</vt:lpstr>
      <vt:lpstr>Atac: TSS enrichment profiles</vt:lpstr>
      <vt:lpstr>Atac tss enrichment vs fragments/peak</vt:lpstr>
      <vt:lpstr>Tss enrichment vs nucleosome signal</vt:lpstr>
      <vt:lpstr>Nucleosome signal, nfr fragments, and mono fragments</vt:lpstr>
      <vt:lpstr>Combined gex-atac qc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1</cp:revision>
  <dcterms:created xsi:type="dcterms:W3CDTF">2026-01-06T23:54:28Z</dcterms:created>
  <dcterms:modified xsi:type="dcterms:W3CDTF">2026-01-07T00:14:26Z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0x010100EBE0E21F7D453349AE65BF83078AAA7C</vt:lpwstr>
  </property>
</Properties>
</file>

<file path=docProps/thumbnail.jpeg>
</file>